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1" r:id="rId3"/>
    <p:sldId id="262" r:id="rId4"/>
    <p:sldId id="269" r:id="rId5"/>
    <p:sldId id="263" r:id="rId6"/>
    <p:sldId id="258" r:id="rId7"/>
    <p:sldId id="264" r:id="rId8"/>
    <p:sldId id="259" r:id="rId9"/>
    <p:sldId id="271" r:id="rId10"/>
    <p:sldId id="257" r:id="rId11"/>
    <p:sldId id="270" r:id="rId12"/>
    <p:sldId id="268" r:id="rId13"/>
    <p:sldId id="267" r:id="rId14"/>
    <p:sldId id="272" r:id="rId15"/>
    <p:sldId id="273" r:id="rId16"/>
    <p:sldId id="274" r:id="rId17"/>
    <p:sldId id="266" r:id="rId18"/>
    <p:sldId id="265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80" autoAdjust="0"/>
    <p:restoredTop sz="94660"/>
  </p:normalViewPr>
  <p:slideViewPr>
    <p:cSldViewPr>
      <p:cViewPr>
        <p:scale>
          <a:sx n="66" d="100"/>
          <a:sy n="66" d="100"/>
        </p:scale>
        <p:origin x="-1128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CBE87-26E1-4DA4-90C3-DFDFD279870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C5219-955B-43C0-8B4D-881DA3D13A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C5219-955B-43C0-8B4D-881DA3D13A0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C5219-955B-43C0-8B4D-881DA3D13A0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C5219-955B-43C0-8B4D-881DA3D13A0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442AD4-C713-40E8-A2A6-7F604F9CF5D5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2B1688B-1676-4BCF-AEDB-36EC794C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mlzSy_lUUvc&amp;feature=related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JfPYVYc0U3M" TargetMode="External"/><Relationship Id="rId2" Type="http://schemas.openxmlformats.org/officeDocument/2006/relationships/hyperlink" Target="http://www.youtube.com/watch?v=pYQQtxb8wv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//upload.wikimedia.org/wikipedia/commons/1/18/Map_prevailing_winds_on_earth.pn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572000"/>
            <a:ext cx="5637010" cy="882119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By </a:t>
            </a:r>
            <a:r>
              <a:rPr lang="en-US" sz="2400" dirty="0" smtClean="0"/>
              <a:t>Daniel </a:t>
            </a:r>
            <a:r>
              <a:rPr lang="en-US" sz="2400" dirty="0" err="1" smtClean="0"/>
              <a:t>D’Ascenzo</a:t>
            </a:r>
            <a:endParaRPr lang="en-US" sz="2400" dirty="0" smtClean="0"/>
          </a:p>
          <a:p>
            <a:r>
              <a:rPr lang="en-US" sz="2400" dirty="0" smtClean="0"/>
              <a:t>    Zach </a:t>
            </a:r>
            <a:r>
              <a:rPr lang="en-US" sz="2400" dirty="0" err="1" smtClean="0"/>
              <a:t>Gorecke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914400"/>
            <a:ext cx="7175351" cy="1793167"/>
          </a:xfrm>
        </p:spPr>
        <p:txBody>
          <a:bodyPr/>
          <a:lstStyle/>
          <a:p>
            <a:pPr algn="ctr"/>
            <a:r>
              <a:rPr lang="en-US" dirty="0" err="1" smtClean="0"/>
              <a:t>Teahupoo</a:t>
            </a:r>
            <a:r>
              <a:rPr lang="en-US" dirty="0" smtClean="0"/>
              <a:t> Surf Break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3200" dirty="0"/>
          </a:p>
        </p:txBody>
      </p:sp>
      <p:pic>
        <p:nvPicPr>
          <p:cNvPr id="16386" name="Picture 2" descr="http://www.bangersandnash.com/wp-content/uploads/2011/09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971800"/>
            <a:ext cx="5791200" cy="388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44999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6512511" cy="1143000"/>
          </a:xfrm>
        </p:spPr>
        <p:txBody>
          <a:bodyPr/>
          <a:lstStyle/>
          <a:p>
            <a:r>
              <a:rPr lang="en-US" dirty="0" smtClean="0"/>
              <a:t>Travel Costs/Airlines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19200" y="1143000"/>
            <a:ext cx="6400800" cy="347472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Easiest way to travel to </a:t>
            </a:r>
            <a:r>
              <a:rPr lang="en-US" sz="2000" dirty="0" err="1" smtClean="0"/>
              <a:t>Teahupoo</a:t>
            </a:r>
            <a:r>
              <a:rPr lang="en-US" sz="2000" dirty="0" smtClean="0"/>
              <a:t> is by plane. The average time it takes would be about 15 hours on the plane and additional time spent waiting for connecting flights.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Very Expensive</a:t>
            </a:r>
          </a:p>
          <a:p>
            <a:pPr lvl="1">
              <a:buFont typeface="Arial" pitchFamily="34" charset="0"/>
              <a:buChar char="•"/>
            </a:pPr>
            <a:r>
              <a:rPr lang="en-US" sz="1800" dirty="0" smtClean="0"/>
              <a:t>US Airways flight out of Philadelphia to Tahiti totals $1,128 with stops in Charlotte and Los Angeles then finally arriving at </a:t>
            </a:r>
            <a:r>
              <a:rPr lang="en-US" sz="1800" dirty="0" err="1" smtClean="0"/>
              <a:t>Papeete</a:t>
            </a:r>
            <a:r>
              <a:rPr lang="en-US" sz="1800" dirty="0" smtClean="0"/>
              <a:t>, Tahiti.</a:t>
            </a:r>
          </a:p>
          <a:p>
            <a:pPr lvl="1">
              <a:buFont typeface="Arial" pitchFamily="34" charset="0"/>
              <a:buChar char="•"/>
            </a:pPr>
            <a:r>
              <a:rPr lang="en-US" sz="1800" dirty="0" smtClean="0"/>
              <a:t>American Airlines flight out of Philadelphia to Tahiti totals $2,077 with stops in Chicago and Los Angeles then arriving at </a:t>
            </a:r>
            <a:r>
              <a:rPr lang="en-US" sz="1800" dirty="0" err="1" smtClean="0"/>
              <a:t>Papeete</a:t>
            </a:r>
            <a:r>
              <a:rPr lang="en-US" sz="1800" dirty="0" smtClean="0"/>
              <a:t>, Tahiti</a:t>
            </a:r>
            <a:r>
              <a:rPr lang="en-US" sz="1800" dirty="0" smtClean="0"/>
              <a:t>.</a:t>
            </a:r>
          </a:p>
          <a:p>
            <a:pPr lvl="1">
              <a:buFont typeface="Arial" pitchFamily="34" charset="0"/>
              <a:buChar char="•"/>
            </a:pPr>
            <a:endParaRPr lang="en-US" sz="18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Once in </a:t>
            </a:r>
            <a:r>
              <a:rPr lang="en-US" sz="2000" dirty="0" err="1" smtClean="0"/>
              <a:t>Papeete</a:t>
            </a:r>
            <a:r>
              <a:rPr lang="en-US" sz="2000" dirty="0" smtClean="0"/>
              <a:t>, Tahiti one must either rent a car or take public transportation to </a:t>
            </a:r>
            <a:r>
              <a:rPr lang="en-US" sz="2000" dirty="0" err="1" smtClean="0"/>
              <a:t>Teahupoo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  <p:pic>
        <p:nvPicPr>
          <p:cNvPr id="10241" name="Picture 1" descr="C:\Users\mfagrad04\AppData\Local\Microsoft\Windows\Temporary Internet Files\Content.IE5\2OKF20F4\MC90023656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6337" y="0"/>
            <a:ext cx="1617663" cy="1822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11245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28600"/>
            <a:ext cx="6512511" cy="1143000"/>
          </a:xfrm>
        </p:spPr>
        <p:txBody>
          <a:bodyPr/>
          <a:lstStyle/>
          <a:p>
            <a:r>
              <a:rPr lang="en-US" dirty="0" smtClean="0"/>
              <a:t>Local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71600" y="1219200"/>
            <a:ext cx="6400800" cy="3474720"/>
          </a:xfrm>
        </p:spPr>
        <p:txBody>
          <a:bodyPr>
            <a:normAutofit fontScale="25000" lnSpcReduction="20000"/>
          </a:bodyPr>
          <a:lstStyle/>
          <a:p>
            <a:r>
              <a:rPr lang="en-US" sz="9600" dirty="0" smtClean="0"/>
              <a:t>Friendly locals because tourism is a major component of French Polynesia’s economy and therefore provides many jobs</a:t>
            </a:r>
            <a:r>
              <a:rPr lang="en-US" sz="9600" dirty="0" smtClean="0"/>
              <a:t>.</a:t>
            </a:r>
          </a:p>
          <a:p>
            <a:endParaRPr lang="en-US" sz="9600" dirty="0" smtClean="0"/>
          </a:p>
          <a:p>
            <a:r>
              <a:rPr lang="en-US" sz="9600" dirty="0" smtClean="0"/>
              <a:t>Local Languages</a:t>
            </a:r>
          </a:p>
          <a:p>
            <a:pPr lvl="1"/>
            <a:r>
              <a:rPr lang="en-US" sz="9600" dirty="0" smtClean="0"/>
              <a:t>French</a:t>
            </a:r>
          </a:p>
          <a:p>
            <a:pPr lvl="1"/>
            <a:r>
              <a:rPr lang="en-US" sz="9600" dirty="0" smtClean="0"/>
              <a:t>Tahitian</a:t>
            </a:r>
          </a:p>
          <a:p>
            <a:pPr lvl="1"/>
            <a:endParaRPr lang="en-US" sz="9600" dirty="0" smtClean="0"/>
          </a:p>
          <a:p>
            <a:r>
              <a:rPr lang="en-US" sz="9600" dirty="0" smtClean="0"/>
              <a:t>Local currency is the CFP Franc</a:t>
            </a:r>
          </a:p>
          <a:p>
            <a:pPr lvl="1"/>
            <a:r>
              <a:rPr lang="en-US" sz="9600" dirty="0" smtClean="0"/>
              <a:t>1 dollar = 86 CFP </a:t>
            </a:r>
            <a:r>
              <a:rPr lang="en-US" sz="9600" dirty="0" smtClean="0"/>
              <a:t>Francs</a:t>
            </a:r>
          </a:p>
          <a:p>
            <a:pPr lvl="1"/>
            <a:endParaRPr lang="en-US" sz="9600" dirty="0" smtClean="0"/>
          </a:p>
          <a:p>
            <a:r>
              <a:rPr lang="en-US" sz="9600" dirty="0" smtClean="0"/>
              <a:t>Local wildlife</a:t>
            </a:r>
          </a:p>
          <a:p>
            <a:pPr lvl="1"/>
            <a:r>
              <a:rPr lang="en-US" sz="9600" dirty="0" smtClean="0"/>
              <a:t>Tiger sharks</a:t>
            </a:r>
          </a:p>
          <a:p>
            <a:pPr lvl="1"/>
            <a:r>
              <a:rPr lang="en-US" sz="9600" dirty="0" smtClean="0"/>
              <a:t>Giant centipedes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4800"/>
            <a:ext cx="6512511" cy="1143000"/>
          </a:xfrm>
        </p:spPr>
        <p:txBody>
          <a:bodyPr/>
          <a:lstStyle/>
          <a:p>
            <a:r>
              <a:rPr lang="en-US" dirty="0" smtClean="0"/>
              <a:t>Competitions at </a:t>
            </a:r>
            <a:r>
              <a:rPr lang="en-US" dirty="0" err="1" smtClean="0"/>
              <a:t>Teahupoo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438400"/>
            <a:ext cx="6400800" cy="3474720"/>
          </a:xfrm>
        </p:spPr>
        <p:txBody>
          <a:bodyPr>
            <a:normAutofit fontScale="40000" lnSpcReduction="20000"/>
          </a:bodyPr>
          <a:lstStyle/>
          <a:p>
            <a:endParaRPr lang="en-US" dirty="0" smtClean="0"/>
          </a:p>
          <a:p>
            <a:r>
              <a:rPr lang="en-US" sz="5000" dirty="0" err="1" smtClean="0"/>
              <a:t>Teahupoo</a:t>
            </a:r>
            <a:r>
              <a:rPr lang="en-US" sz="5000" dirty="0" smtClean="0"/>
              <a:t> </a:t>
            </a:r>
            <a:r>
              <a:rPr lang="en-US" sz="5000" dirty="0" smtClean="0"/>
              <a:t>is home to the annual </a:t>
            </a:r>
          </a:p>
          <a:p>
            <a:pPr>
              <a:buNone/>
            </a:pPr>
            <a:r>
              <a:rPr lang="en-US" sz="5000" dirty="0" smtClean="0"/>
              <a:t>  ASP Billabong Pro. </a:t>
            </a:r>
          </a:p>
          <a:p>
            <a:pPr lvl="1"/>
            <a:r>
              <a:rPr lang="en-US" sz="5000" dirty="0" smtClean="0"/>
              <a:t>Fifth stop on ASP World Tour </a:t>
            </a:r>
          </a:p>
          <a:p>
            <a:pPr lvl="1"/>
            <a:r>
              <a:rPr lang="en-US" sz="5000" dirty="0" smtClean="0"/>
              <a:t>This single event brings out some</a:t>
            </a:r>
          </a:p>
          <a:p>
            <a:pPr lvl="1">
              <a:buNone/>
            </a:pPr>
            <a:r>
              <a:rPr lang="en-US" sz="5000" dirty="0" smtClean="0"/>
              <a:t>	 of the worlds best surfers </a:t>
            </a:r>
          </a:p>
          <a:p>
            <a:pPr lvl="1">
              <a:buNone/>
            </a:pPr>
            <a:r>
              <a:rPr lang="en-US" sz="5000" dirty="0" smtClean="0"/>
              <a:t>	</a:t>
            </a:r>
          </a:p>
          <a:p>
            <a:r>
              <a:rPr lang="en-US" sz="5000" dirty="0" smtClean="0"/>
              <a:t>Former stop on bodybuilding world tour</a:t>
            </a:r>
          </a:p>
          <a:p>
            <a:pPr>
              <a:buNone/>
            </a:pPr>
            <a:endParaRPr lang="en-US" sz="42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</a:p>
        </p:txBody>
      </p:sp>
      <p:pic>
        <p:nvPicPr>
          <p:cNvPr id="3074" name="Picture 2" descr="http://a.espncdn.com/combiner/i?v=20110830031623&amp;img=%2fphoto%2f2011%2f0829%2fas_surf_kslade_drop_576.jpg&amp;amp;w=576&amp;amp;h=3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746634"/>
            <a:ext cx="3175958" cy="17864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elly Slater slater © ASP/ Kirst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667000"/>
            <a:ext cx="3157471" cy="2000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113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2469"/>
            <a:ext cx="6512511" cy="1143000"/>
          </a:xfrm>
        </p:spPr>
        <p:txBody>
          <a:bodyPr/>
          <a:lstStyle/>
          <a:p>
            <a:r>
              <a:rPr lang="en-US" sz="3600" dirty="0" smtClean="0"/>
              <a:t>Type of board and other necessities for riding </a:t>
            </a:r>
            <a:r>
              <a:rPr lang="en-US" sz="3600" dirty="0" err="1" smtClean="0"/>
              <a:t>Teahupoo</a:t>
            </a:r>
            <a:r>
              <a:rPr lang="en-US" sz="3600" dirty="0" smtClean="0"/>
              <a:t> waves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438400" y="1828800"/>
            <a:ext cx="6400800" cy="5029200"/>
          </a:xfrm>
        </p:spPr>
        <p:txBody>
          <a:bodyPr>
            <a:normAutofit fontScale="55000" lnSpcReduction="20000"/>
          </a:bodyPr>
          <a:lstStyle/>
          <a:p>
            <a:pPr marL="45720" indent="0">
              <a:buNone/>
            </a:pPr>
            <a:endParaRPr lang="en-US" dirty="0" smtClean="0"/>
          </a:p>
          <a:p>
            <a:pPr lvl="1"/>
            <a:r>
              <a:rPr lang="en-US" sz="3600" dirty="0" smtClean="0"/>
              <a:t>It is recommended that you have a board that fits </a:t>
            </a:r>
            <a:r>
              <a:rPr lang="en-US" sz="3600" dirty="0" smtClean="0"/>
              <a:t>the curve </a:t>
            </a:r>
            <a:r>
              <a:rPr lang="en-US" sz="3600" dirty="0" smtClean="0"/>
              <a:t>at </a:t>
            </a:r>
            <a:r>
              <a:rPr lang="en-US" sz="3600" dirty="0" err="1" smtClean="0"/>
              <a:t>Teahupoo</a:t>
            </a:r>
            <a:r>
              <a:rPr lang="en-US" sz="3600" dirty="0" smtClean="0"/>
              <a:t>. No long </a:t>
            </a:r>
            <a:r>
              <a:rPr lang="en-US" sz="3600" dirty="0" smtClean="0"/>
              <a:t>boards because the </a:t>
            </a:r>
            <a:r>
              <a:rPr lang="en-US" sz="3600" dirty="0" smtClean="0"/>
              <a:t>curve will toss any rider with a long board.  </a:t>
            </a:r>
            <a:r>
              <a:rPr lang="en-US" sz="3600" dirty="0" smtClean="0"/>
              <a:t>Around 6’9’’ is a good board size.</a:t>
            </a:r>
          </a:p>
          <a:p>
            <a:pPr lvl="1"/>
            <a:endParaRPr lang="en-US" sz="3600" dirty="0" smtClean="0"/>
          </a:p>
          <a:p>
            <a:pPr lvl="1"/>
            <a:r>
              <a:rPr lang="en-US" sz="3600" dirty="0" smtClean="0"/>
              <a:t>It is also recommended to bring </a:t>
            </a:r>
            <a:r>
              <a:rPr lang="en-US" sz="3600" dirty="0" smtClean="0"/>
              <a:t>two spare </a:t>
            </a:r>
            <a:r>
              <a:rPr lang="en-US" sz="3600" dirty="0" smtClean="0"/>
              <a:t>boards. There is </a:t>
            </a:r>
            <a:r>
              <a:rPr lang="en-US" sz="3600" dirty="0" smtClean="0"/>
              <a:t>an increased </a:t>
            </a:r>
            <a:r>
              <a:rPr lang="en-US" sz="3600" dirty="0" smtClean="0"/>
              <a:t>chance of </a:t>
            </a:r>
            <a:r>
              <a:rPr lang="en-US" sz="3600" dirty="0" smtClean="0"/>
              <a:t>board breakage at </a:t>
            </a:r>
            <a:r>
              <a:rPr lang="en-US" sz="3600" dirty="0" err="1" smtClean="0"/>
              <a:t>Teahupoo</a:t>
            </a:r>
            <a:r>
              <a:rPr lang="en-US" sz="3600" dirty="0" smtClean="0"/>
              <a:t>.</a:t>
            </a:r>
          </a:p>
          <a:p>
            <a:pPr lvl="1"/>
            <a:endParaRPr lang="en-US" sz="3600" dirty="0" smtClean="0"/>
          </a:p>
          <a:p>
            <a:pPr lvl="1"/>
            <a:endParaRPr lang="en-US" sz="3600" dirty="0" smtClean="0"/>
          </a:p>
          <a:p>
            <a:pPr lvl="1"/>
            <a:r>
              <a:rPr lang="en-US" sz="3600" dirty="0" smtClean="0"/>
              <a:t>Bandages </a:t>
            </a:r>
            <a:r>
              <a:rPr lang="en-US" sz="3600" dirty="0" smtClean="0"/>
              <a:t>and power for reef cuts are also </a:t>
            </a:r>
            <a:r>
              <a:rPr lang="en-US" sz="3600" dirty="0" smtClean="0"/>
              <a:t>recommended. </a:t>
            </a:r>
            <a:r>
              <a:rPr lang="en-US" sz="3600" dirty="0" smtClean="0"/>
              <a:t>Since the break is on a reef, many people get cuts and scratches on the coral</a:t>
            </a:r>
            <a:r>
              <a:rPr lang="en-US" sz="3600" dirty="0" smtClean="0"/>
              <a:t>.</a:t>
            </a:r>
          </a:p>
          <a:p>
            <a:pPr lvl="1">
              <a:buNone/>
            </a:pPr>
            <a:r>
              <a:rPr lang="en-US" sz="3600" dirty="0" smtClean="0"/>
              <a:t> </a:t>
            </a:r>
            <a:endParaRPr lang="en-US" sz="3600" dirty="0" smtClean="0"/>
          </a:p>
          <a:p>
            <a:pPr lvl="1"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www.youtube.com/watch?v=mlzSy_lUUvc&amp;feature=related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150" name="Picture 6" descr="http://www.towsurfer.com/photo/47/31.jpg"/>
          <p:cNvPicPr>
            <a:picLocks noChangeAspect="1" noChangeArrowheads="1"/>
          </p:cNvPicPr>
          <p:nvPr/>
        </p:nvPicPr>
        <p:blipFill>
          <a:blip r:embed="rId4" cstate="print"/>
          <a:srcRect l="22667"/>
          <a:stretch>
            <a:fillRect/>
          </a:stretch>
        </p:blipFill>
        <p:spPr bwMode="auto">
          <a:xfrm>
            <a:off x="228600" y="4833280"/>
            <a:ext cx="2514600" cy="1862795"/>
          </a:xfrm>
          <a:prstGeom prst="rect">
            <a:avLst/>
          </a:prstGeom>
          <a:noFill/>
        </p:spPr>
      </p:pic>
      <p:pic>
        <p:nvPicPr>
          <p:cNvPr id="6152" name="Picture 8" descr="http://ts2.mm.bing.net/images/thumbnail.aspx?q=1338712790133&amp;id=a17c198786bde0cc7a2ee6d3af3d8440&amp;url=http%3a%2f%2fwww2.swaylocks.com%2ffiles%2fuploads%2f2009%2f11%2fbroken_firewire_small_jpg_4b0c69ef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819400"/>
            <a:ext cx="2514600" cy="2000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381330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28600"/>
            <a:ext cx="6512511" cy="1143000"/>
          </a:xfrm>
        </p:spPr>
        <p:txBody>
          <a:bodyPr/>
          <a:lstStyle/>
          <a:p>
            <a:r>
              <a:rPr lang="en-US" dirty="0" smtClean="0"/>
              <a:t>Wave Models</a:t>
            </a:r>
            <a:endParaRPr lang="en-US" dirty="0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 cstate="print"/>
          <a:srcRect l="10625" t="26000" r="51875" b="7000"/>
          <a:stretch>
            <a:fillRect/>
          </a:stretch>
        </p:blipFill>
        <p:spPr bwMode="auto">
          <a:xfrm>
            <a:off x="0" y="990600"/>
            <a:ext cx="457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 l="10968" t="29169" r="51613" b="2913"/>
          <a:stretch>
            <a:fillRect/>
          </a:stretch>
        </p:blipFill>
        <p:spPr bwMode="auto">
          <a:xfrm>
            <a:off x="4724400" y="990600"/>
            <a:ext cx="441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447800" y="6211669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Wave Period and Direction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172200" y="61722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Wave Height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457200"/>
            <a:ext cx="6512511" cy="1143000"/>
          </a:xfrm>
        </p:spPr>
        <p:txBody>
          <a:bodyPr/>
          <a:lstStyle/>
          <a:p>
            <a:r>
              <a:rPr lang="en-US" dirty="0" smtClean="0"/>
              <a:t>Wave Models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l="11111" t="50000" r="51323" b="3390"/>
          <a:stretch>
            <a:fillRect/>
          </a:stretch>
        </p:blipFill>
        <p:spPr bwMode="auto">
          <a:xfrm>
            <a:off x="228600" y="1371600"/>
            <a:ext cx="8686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304800"/>
            <a:ext cx="6512511" cy="1143000"/>
          </a:xfrm>
        </p:spPr>
        <p:txBody>
          <a:bodyPr/>
          <a:lstStyle/>
          <a:p>
            <a:r>
              <a:rPr lang="en-US" dirty="0" smtClean="0"/>
              <a:t>Waves Models</a:t>
            </a:r>
            <a:endParaRPr lang="en-US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l="24865" t="31775" r="49189" b="42056"/>
          <a:stretch>
            <a:fillRect/>
          </a:stretch>
        </p:blipFill>
        <p:spPr bwMode="auto">
          <a:xfrm>
            <a:off x="5105400" y="1447800"/>
            <a:ext cx="3657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Actual breaking wave heights corroborate to what would be expected.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886200" y="1676400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2" name="Picture 4" descr="http://ts4.mm.bing.net/images/thumbnail.aspx?q=1249309233487&amp;id=43031e5d3aa2b648f8981730b3d68098&amp;url=http%3a%2f%2fwww.aspworldtour.com%2fwp-content%2fuploads%2f2010%2f08%2freynolds1962tahiti10kirstin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733800"/>
            <a:ext cx="2857500" cy="1905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096000" y="58674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Approximately what waves would look like</a:t>
            </a:r>
            <a:endParaRPr lang="en-US" dirty="0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 l="22500" t="27203" r="3750" b="18000"/>
          <a:stretch>
            <a:fillRect/>
          </a:stretch>
        </p:blipFill>
        <p:spPr bwMode="auto">
          <a:xfrm>
            <a:off x="304800" y="2667000"/>
            <a:ext cx="4724400" cy="346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57200" y="61722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Teahupoo</a:t>
            </a:r>
            <a:r>
              <a:rPr lang="en-US" dirty="0" smtClean="0"/>
              <a:t> wind and swell statistics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81000"/>
            <a:ext cx="6512511" cy="1143000"/>
          </a:xfrm>
        </p:spPr>
        <p:txBody>
          <a:bodyPr/>
          <a:lstStyle/>
          <a:p>
            <a:r>
              <a:rPr lang="en-US" dirty="0" smtClean="0"/>
              <a:t>Works </a:t>
            </a:r>
            <a:r>
              <a:rPr lang="en-US" dirty="0" smtClean="0"/>
              <a:t>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0" y="2971800"/>
            <a:ext cx="6400800" cy="347472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"</a:t>
            </a:r>
            <a:r>
              <a:rPr lang="en-US" dirty="0" err="1"/>
              <a:t>Teahupoo</a:t>
            </a:r>
            <a:r>
              <a:rPr lang="en-US" dirty="0"/>
              <a:t>." </a:t>
            </a:r>
            <a:r>
              <a:rPr lang="en-US" i="1" dirty="0" err="1"/>
              <a:t>GlobalSurfers</a:t>
            </a:r>
            <a:r>
              <a:rPr lang="en-US" i="1" dirty="0"/>
              <a:t> an Online Surf Travel Resource, by Surfers for Surfers with Free Surf and Travel Guides</a:t>
            </a:r>
            <a:r>
              <a:rPr lang="en-US" dirty="0"/>
              <a:t>. Web. 18 Oct. 2011. &lt;http://www.globalsurfers.com&gt;.</a:t>
            </a:r>
          </a:p>
          <a:p>
            <a:endParaRPr lang="en-US" dirty="0" smtClean="0"/>
          </a:p>
          <a:p>
            <a:r>
              <a:rPr lang="en-US" dirty="0"/>
              <a:t>"</a:t>
            </a:r>
            <a:r>
              <a:rPr lang="en-US" dirty="0" err="1"/>
              <a:t>Teahupoo</a:t>
            </a:r>
            <a:r>
              <a:rPr lang="en-US" dirty="0"/>
              <a:t> Surf and Swell Size and Direction | SURFLINE.COM." </a:t>
            </a:r>
            <a:r>
              <a:rPr lang="en-US" i="1" dirty="0"/>
              <a:t>SURFLINE.COM | Global Surf Reports, Surf Forecasts, Live Surf Cams and Coastal Weather</a:t>
            </a:r>
            <a:r>
              <a:rPr lang="en-US" dirty="0"/>
              <a:t>. Web. </a:t>
            </a:r>
            <a:r>
              <a:rPr lang="en-US" dirty="0" smtClean="0"/>
              <a:t>31</a:t>
            </a:r>
            <a:r>
              <a:rPr lang="en-US" dirty="0" smtClean="0"/>
              <a:t> </a:t>
            </a:r>
            <a:r>
              <a:rPr lang="en-US" dirty="0"/>
              <a:t>Oct. 2011. &lt;http://www.surfline.com/surf-report/teahupoo-tahiti_8366</a:t>
            </a:r>
            <a:r>
              <a:rPr lang="en-US" dirty="0" smtClean="0"/>
              <a:t>/&gt;.</a:t>
            </a:r>
          </a:p>
          <a:p>
            <a:r>
              <a:rPr lang="en-US" dirty="0"/>
              <a:t>"</a:t>
            </a:r>
            <a:r>
              <a:rPr lang="en-US" dirty="0" err="1"/>
              <a:t>Teahupoo</a:t>
            </a:r>
            <a:r>
              <a:rPr lang="en-US" dirty="0"/>
              <a:t> Swell Statistics." </a:t>
            </a:r>
            <a:r>
              <a:rPr lang="en-US" i="1" dirty="0"/>
              <a:t>Surf Report, Surf Forecast, Surfing</a:t>
            </a:r>
            <a:r>
              <a:rPr lang="en-US" dirty="0"/>
              <a:t>. Web. 18 Oct. 2011. &lt;http://www.surf-forecast.com/charts/Teahupoo/surf/statistics/year&gt;.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35521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81000"/>
            <a:ext cx="6512511" cy="1143000"/>
          </a:xfrm>
        </p:spPr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600200" y="2590800"/>
            <a:ext cx="6400800" cy="347472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Wilson, Peter. "Kelly Slater Wins 2011 Billabong Pro Tahiti - ESPN." </a:t>
            </a:r>
            <a:r>
              <a:rPr lang="en-US" i="1" dirty="0"/>
              <a:t>ESPN: The Worldwide Leader In Sports</a:t>
            </a:r>
            <a:r>
              <a:rPr lang="en-US" dirty="0"/>
              <a:t>. 30 Aug. 2011. Web. 18 Oct. 2011. &lt;http://espn.go.com/action/surfing/story/_/id/6908358/kelly-slater-wins-2011-billabong-pro-tahiti&gt;.</a:t>
            </a:r>
          </a:p>
          <a:p>
            <a:endParaRPr lang="en-US" dirty="0" smtClean="0"/>
          </a:p>
          <a:p>
            <a:r>
              <a:rPr lang="en-US" dirty="0"/>
              <a:t>"Tahiti Surf Season, Surfing Conditions Tahiti- Waterways Travel." </a:t>
            </a:r>
            <a:r>
              <a:rPr lang="en-US" i="1" dirty="0"/>
              <a:t>Surfing, Surf Charters, Surf Trips- Waterways Surf Adventures</a:t>
            </a:r>
            <a:r>
              <a:rPr lang="en-US" dirty="0"/>
              <a:t>. Web. 18 Oct. 2011. &lt;http://</a:t>
            </a:r>
            <a:r>
              <a:rPr lang="en-US" dirty="0" smtClean="0"/>
              <a:t>www.waterwaystravel.com/surf_tahiti/tahiti_seasons.php</a:t>
            </a:r>
          </a:p>
          <a:p>
            <a:endParaRPr lang="en-US" dirty="0" smtClean="0"/>
          </a:p>
          <a:p>
            <a:r>
              <a:rPr lang="en-US" dirty="0"/>
              <a:t>"Search for Cheap Airline Tickets at Cheapoair.com." </a:t>
            </a:r>
            <a:r>
              <a:rPr lang="en-US" i="1" dirty="0"/>
              <a:t>Cheap Flights, Airline Tickets, Cheap Plane Tickets, Cheap Airfare â </a:t>
            </a:r>
            <a:r>
              <a:rPr lang="en-US" i="1" dirty="0" err="1"/>
              <a:t>CheapOair</a:t>
            </a:r>
            <a:r>
              <a:rPr lang="en-US" dirty="0"/>
              <a:t>. Web. 18 Oct. 2011. &lt;http://www.cheapoair.com/default.aspx?tabid=1682</a:t>
            </a:r>
            <a:r>
              <a:rPr lang="en-US" dirty="0" smtClean="0"/>
              <a:t>&gt;.</a:t>
            </a:r>
          </a:p>
          <a:p>
            <a:endParaRPr lang="en-US" dirty="0" smtClean="0"/>
          </a:p>
          <a:p>
            <a:r>
              <a:rPr lang="en-US" dirty="0"/>
              <a:t>"Surfing </a:t>
            </a:r>
            <a:r>
              <a:rPr lang="en-US" dirty="0" err="1"/>
              <a:t>Teahupoo</a:t>
            </a:r>
            <a:r>
              <a:rPr lang="en-US" dirty="0"/>
              <a:t> – Tahiti | The Big Wave Blog." </a:t>
            </a:r>
            <a:r>
              <a:rPr lang="en-US" i="1" dirty="0"/>
              <a:t>The Big Wave Blog: A Chronicle of Big Wave Surfing From Oahu's North Shore</a:t>
            </a:r>
            <a:r>
              <a:rPr lang="en-US" dirty="0"/>
              <a:t>. Web. 18 Oct. 2011. &lt;http://www.thebigwaveblog.com/surf-spots/teahupoo-tahiti</a:t>
            </a:r>
            <a:r>
              <a:rPr lang="en-US" dirty="0" smtClean="0"/>
              <a:t>&gt;.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7953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1489" y="685800"/>
            <a:ext cx="6512511" cy="1143000"/>
          </a:xfrm>
        </p:spPr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133600"/>
            <a:ext cx="6400800" cy="347472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 smtClean="0"/>
              <a:t>National Weather Service: Environmental </a:t>
            </a:r>
            <a:r>
              <a:rPr lang="en-US" i="1" dirty="0" err="1" smtClean="0"/>
              <a:t>Moeling</a:t>
            </a:r>
            <a:r>
              <a:rPr lang="en-US" i="1" dirty="0" smtClean="0"/>
              <a:t> Center</a:t>
            </a:r>
            <a:r>
              <a:rPr lang="en-US" dirty="0" smtClean="0"/>
              <a:t>. NOAA, 31 Oct. 2011. Web. 31 Oct. 2011</a:t>
            </a:r>
            <a:r>
              <a:rPr lang="en-US" dirty="0" smtClean="0"/>
              <a:t>. &lt;</a:t>
            </a:r>
            <a:r>
              <a:rPr lang="en-US" dirty="0" smtClean="0"/>
              <a:t>http://polar.ncep.noaa.gov/waves/viewer.shtml?-multi_1-latest-pacific-hs_sw1-&gt;.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Stanley, David. "Tahiti Travel Guide." </a:t>
            </a:r>
            <a:r>
              <a:rPr lang="en-US" i="1" dirty="0" smtClean="0"/>
              <a:t>South Pacific Organizer</a:t>
            </a:r>
            <a:r>
              <a:rPr lang="en-US" dirty="0" smtClean="0"/>
              <a:t>. </a:t>
            </a:r>
            <a:r>
              <a:rPr lang="en-US" dirty="0" err="1" smtClean="0"/>
              <a:t>N.p</a:t>
            </a:r>
            <a:r>
              <a:rPr lang="en-US" dirty="0" smtClean="0"/>
              <a:t>., 2011. Web. 18 Oct. 2011. &lt;http://www.southpacific.org/guide/tahiti.html&gt;.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Waldie</a:t>
            </a:r>
            <a:r>
              <a:rPr lang="en-US" dirty="0" smtClean="0"/>
              <a:t>, Adam. "</a:t>
            </a:r>
            <a:r>
              <a:rPr lang="en-US" dirty="0" err="1" smtClean="0"/>
              <a:t>Teahupoo</a:t>
            </a:r>
            <a:r>
              <a:rPr lang="en-US" dirty="0" smtClean="0"/>
              <a:t>-Anatomy of a Monster." </a:t>
            </a:r>
            <a:r>
              <a:rPr lang="en-US" i="1" dirty="0" smtClean="0"/>
              <a:t>Tracks</a:t>
            </a:r>
            <a:r>
              <a:rPr lang="en-US" dirty="0" smtClean="0"/>
              <a:t>. Tracks Magazine, 24 Mar. 2010. Web. 18 Oct. 2011. </a:t>
            </a:r>
            <a:r>
              <a:rPr lang="en-US" dirty="0" smtClean="0"/>
              <a:t>&lt;</a:t>
            </a:r>
            <a:r>
              <a:rPr lang="en-US" dirty="0" smtClean="0"/>
              <a:t>http://www.tracksmag.com/Spotlight/Postcards/TEAHUPOO-–-ANATOMY-OF-A-MONSTER.html&gt;.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09600"/>
            <a:ext cx="6512511" cy="1143000"/>
          </a:xfrm>
        </p:spPr>
        <p:txBody>
          <a:bodyPr/>
          <a:lstStyle/>
          <a:p>
            <a:r>
              <a:rPr lang="en-US" dirty="0" smtClean="0"/>
              <a:t>Geography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895600"/>
            <a:ext cx="6400800" cy="3474720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Teahupoo</a:t>
            </a:r>
            <a:r>
              <a:rPr lang="en-US" dirty="0" smtClean="0"/>
              <a:t> is located in Tahiti, French Polynesia.</a:t>
            </a:r>
          </a:p>
          <a:p>
            <a:r>
              <a:rPr lang="en-US" dirty="0" smtClean="0"/>
              <a:t>Sits on the 17</a:t>
            </a:r>
            <a:r>
              <a:rPr lang="en-US" baseline="30000" dirty="0" smtClean="0"/>
              <a:t>th</a:t>
            </a:r>
            <a:r>
              <a:rPr lang="en-US" dirty="0" smtClean="0"/>
              <a:t> parallel south</a:t>
            </a:r>
          </a:p>
          <a:p>
            <a:pPr marL="45720" indent="0">
              <a:buNone/>
            </a:pPr>
            <a:r>
              <a:rPr lang="en-US" dirty="0" smtClean="0"/>
              <a:t>  in the Pacific Ocean.</a:t>
            </a:r>
          </a:p>
          <a:p>
            <a:r>
              <a:rPr lang="en-US" dirty="0" smtClean="0"/>
              <a:t>Island formed by two </a:t>
            </a:r>
          </a:p>
          <a:p>
            <a:pPr>
              <a:buNone/>
            </a:pPr>
            <a:r>
              <a:rPr lang="en-US" dirty="0" smtClean="0"/>
              <a:t>   dormant volcanoes. </a:t>
            </a:r>
          </a:p>
          <a:p>
            <a:r>
              <a:rPr lang="en-US" dirty="0" smtClean="0"/>
              <a:t>Surrounded by reefs formed</a:t>
            </a:r>
          </a:p>
          <a:p>
            <a:pPr marL="45720" indent="0">
              <a:buNone/>
            </a:pPr>
            <a:r>
              <a:rPr lang="en-US" dirty="0" smtClean="0"/>
              <a:t>   by nutritious ocean water.</a:t>
            </a:r>
          </a:p>
          <a:p>
            <a:pPr marL="45720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"/>
            <a:ext cx="27336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8560" b="33228"/>
          <a:stretch/>
        </p:blipFill>
        <p:spPr bwMode="auto">
          <a:xfrm>
            <a:off x="5181600" y="3276600"/>
            <a:ext cx="3733800" cy="317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4593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991" y="228600"/>
            <a:ext cx="6512511" cy="1143000"/>
          </a:xfrm>
        </p:spPr>
        <p:txBody>
          <a:bodyPr/>
          <a:lstStyle/>
          <a:p>
            <a:r>
              <a:rPr lang="en-US" dirty="0" smtClean="0"/>
              <a:t>Swell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3048000"/>
            <a:ext cx="6400800" cy="3657600"/>
          </a:xfrm>
        </p:spPr>
        <p:txBody>
          <a:bodyPr>
            <a:normAutofit fontScale="92500" lnSpcReduction="10000"/>
          </a:bodyPr>
          <a:lstStyle/>
          <a:p>
            <a:r>
              <a:rPr lang="en-US" sz="1800" b="1" dirty="0" smtClean="0"/>
              <a:t>Consistent swell year round comes</a:t>
            </a:r>
          </a:p>
          <a:p>
            <a:pPr marL="45720" indent="0">
              <a:buNone/>
            </a:pPr>
            <a:r>
              <a:rPr lang="en-US" sz="1800" b="1" dirty="0" smtClean="0"/>
              <a:t>   primarily from the </a:t>
            </a:r>
            <a:r>
              <a:rPr lang="en-US" sz="1800" b="1" dirty="0"/>
              <a:t>Roaring </a:t>
            </a:r>
            <a:r>
              <a:rPr lang="en-US" sz="1800" b="1" dirty="0" smtClean="0"/>
              <a:t>Forties. </a:t>
            </a:r>
            <a:endParaRPr lang="en-US" sz="1800" b="1" dirty="0" smtClean="0"/>
          </a:p>
          <a:p>
            <a:pPr marL="45720" indent="0">
              <a:buNone/>
            </a:pPr>
            <a:r>
              <a:rPr lang="en-US" sz="1800" b="1" dirty="0" smtClean="0"/>
              <a:t>  </a:t>
            </a:r>
            <a:endParaRPr lang="en-US" sz="1800" b="1" dirty="0"/>
          </a:p>
          <a:p>
            <a:r>
              <a:rPr lang="en-US" sz="1800" b="1" dirty="0"/>
              <a:t> </a:t>
            </a:r>
            <a:r>
              <a:rPr lang="en-US" sz="1800" b="1" dirty="0" smtClean="0"/>
              <a:t>Most powerful swell is during the </a:t>
            </a:r>
          </a:p>
          <a:p>
            <a:pPr>
              <a:buNone/>
            </a:pPr>
            <a:r>
              <a:rPr lang="en-US" sz="1800" b="1" dirty="0" smtClean="0"/>
              <a:t>   winter months </a:t>
            </a:r>
            <a:r>
              <a:rPr lang="en-US" sz="1800" b="1" dirty="0"/>
              <a:t>(May – </a:t>
            </a:r>
            <a:r>
              <a:rPr lang="en-US" sz="1800" b="1" dirty="0" smtClean="0"/>
              <a:t>October</a:t>
            </a:r>
            <a:r>
              <a:rPr lang="en-US" sz="1800" b="1" dirty="0" smtClean="0"/>
              <a:t>).</a:t>
            </a:r>
          </a:p>
          <a:p>
            <a:pPr>
              <a:buNone/>
            </a:pPr>
            <a:endParaRPr lang="en-US" sz="1800" b="1" dirty="0" smtClean="0"/>
          </a:p>
          <a:p>
            <a:r>
              <a:rPr lang="en-US" sz="1800" b="1" dirty="0" smtClean="0"/>
              <a:t>Best swell is from S, SE, or SW </a:t>
            </a:r>
          </a:p>
          <a:p>
            <a:pPr>
              <a:buNone/>
            </a:pPr>
            <a:r>
              <a:rPr lang="en-US" sz="1800" b="1" dirty="0" smtClean="0"/>
              <a:t>	because of south facing reefs.</a:t>
            </a:r>
          </a:p>
          <a:p>
            <a:r>
              <a:rPr lang="en-US" sz="1800" b="1" dirty="0" smtClean="0"/>
              <a:t>Wave periods of greater than 16 seconds ideal for big waves.</a:t>
            </a:r>
          </a:p>
          <a:p>
            <a:r>
              <a:rPr lang="en-US" sz="1800" b="1" dirty="0" smtClean="0"/>
              <a:t>Receives some swell from Northern Hemisphere storms. 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895600"/>
            <a:ext cx="365851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09" y="158277"/>
            <a:ext cx="4237037" cy="2709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705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6512511" cy="1143000"/>
          </a:xfrm>
        </p:spPr>
        <p:txBody>
          <a:bodyPr/>
          <a:lstStyle/>
          <a:p>
            <a:r>
              <a:rPr lang="en-US" dirty="0" smtClean="0"/>
              <a:t>Bathymetric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1752600"/>
            <a:ext cx="6400800" cy="3474720"/>
          </a:xfrm>
        </p:spPr>
        <p:txBody>
          <a:bodyPr/>
          <a:lstStyle/>
          <a:p>
            <a:r>
              <a:rPr lang="en-US" dirty="0" smtClean="0"/>
              <a:t>Why aren’t all reef breaks like </a:t>
            </a:r>
            <a:r>
              <a:rPr lang="en-US" dirty="0" err="1" smtClean="0"/>
              <a:t>Teahupoo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Unique seamount configuration to the south</a:t>
            </a:r>
          </a:p>
          <a:p>
            <a:pPr lvl="2"/>
            <a:r>
              <a:rPr lang="en-US" dirty="0" smtClean="0"/>
              <a:t>Perfect depth for refracting long period swell(&gt;16 s) so that it focuses on </a:t>
            </a:r>
            <a:r>
              <a:rPr lang="en-US" dirty="0" err="1" smtClean="0"/>
              <a:t>Teahupoo</a:t>
            </a:r>
            <a:endParaRPr lang="en-US" dirty="0" smtClean="0"/>
          </a:p>
          <a:p>
            <a:pPr lvl="2"/>
            <a:r>
              <a:rPr lang="en-US" dirty="0" smtClean="0"/>
              <a:t> Deeper water following seamounts, allowing no energy loss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2373"/>
          <a:stretch>
            <a:fillRect/>
          </a:stretch>
        </p:blipFill>
        <p:spPr bwMode="auto">
          <a:xfrm>
            <a:off x="1371600" y="4114800"/>
            <a:ext cx="609691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6512511" cy="1143000"/>
          </a:xfrm>
        </p:spPr>
        <p:txBody>
          <a:bodyPr/>
          <a:lstStyle/>
          <a:p>
            <a:pPr algn="l"/>
            <a:r>
              <a:rPr lang="en-US" dirty="0" smtClean="0"/>
              <a:t>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371600"/>
            <a:ext cx="6400800" cy="3886200"/>
          </a:xfrm>
        </p:spPr>
        <p:txBody>
          <a:bodyPr/>
          <a:lstStyle/>
          <a:p>
            <a:r>
              <a:rPr lang="en-US" sz="1850" dirty="0" err="1" smtClean="0"/>
              <a:t>Teahupoo</a:t>
            </a:r>
            <a:r>
              <a:rPr lang="en-US" sz="1850" dirty="0" smtClean="0"/>
              <a:t> is a reef break that primarily breaks left.</a:t>
            </a:r>
          </a:p>
          <a:p>
            <a:r>
              <a:rPr lang="en-US" sz="1850" dirty="0" smtClean="0"/>
              <a:t>Waves break at the same point at a pass in the reef.</a:t>
            </a:r>
          </a:p>
          <a:p>
            <a:r>
              <a:rPr lang="en-US" sz="1850" dirty="0" smtClean="0"/>
              <a:t>Water depth changes from 100m to 10m almost instantly.</a:t>
            </a:r>
          </a:p>
          <a:p>
            <a:r>
              <a:rPr lang="en-US" sz="1850" dirty="0" smtClean="0"/>
              <a:t>Slope from reef to seafloor is about 1/6.</a:t>
            </a:r>
          </a:p>
          <a:p>
            <a:pPr lvl="1"/>
            <a:r>
              <a:rPr lang="en-US" sz="1850" dirty="0" smtClean="0"/>
              <a:t>Roughly equal to slightly less than the maximum slope a wave can endure before </a:t>
            </a:r>
            <a:r>
              <a:rPr lang="en-US" sz="1850" dirty="0" smtClean="0"/>
              <a:t>breaking.</a:t>
            </a:r>
            <a:endParaRPr lang="en-US" sz="1850" dirty="0" smtClean="0"/>
          </a:p>
          <a:p>
            <a:r>
              <a:rPr lang="en-US" sz="1850" dirty="0" err="1" smtClean="0"/>
              <a:t>Teahupoo</a:t>
            </a:r>
            <a:r>
              <a:rPr lang="en-US" sz="1850" dirty="0" smtClean="0"/>
              <a:t> translates to “broken skulls”.</a:t>
            </a:r>
          </a:p>
          <a:p>
            <a:endParaRPr lang="en-US" sz="1850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191000"/>
            <a:ext cx="5791200" cy="236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4722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43" y="384629"/>
            <a:ext cx="6512511" cy="1143000"/>
          </a:xfrm>
        </p:spPr>
        <p:txBody>
          <a:bodyPr/>
          <a:lstStyle/>
          <a:p>
            <a:r>
              <a:rPr lang="en-US" dirty="0" smtClean="0"/>
              <a:t>Accessing the Surf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19200" y="2057400"/>
            <a:ext cx="6400800" cy="3779520"/>
          </a:xfrm>
        </p:spPr>
        <p:txBody>
          <a:bodyPr/>
          <a:lstStyle/>
          <a:p>
            <a:r>
              <a:rPr lang="en-US" dirty="0" smtClean="0"/>
              <a:t>B</a:t>
            </a:r>
            <a:r>
              <a:rPr lang="en-US" dirty="0" smtClean="0"/>
              <a:t>reak is about 1 km offshore</a:t>
            </a:r>
          </a:p>
          <a:p>
            <a:r>
              <a:rPr lang="en-US" dirty="0" smtClean="0"/>
              <a:t>It </a:t>
            </a:r>
            <a:r>
              <a:rPr lang="en-US" dirty="0" smtClean="0"/>
              <a:t>is very difficult to paddle out to where the waves are breaking. For an experienced surfer it would take a solid 25 to 30 minutes of constant paddling.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It is recommended to be taken out by boat or drug out by jet ski.</a:t>
            </a:r>
          </a:p>
          <a:p>
            <a:pPr marL="45720" indent="0">
              <a:buNone/>
            </a:pPr>
            <a:endParaRPr lang="en-US" dirty="0"/>
          </a:p>
        </p:txBody>
      </p:sp>
      <p:pic>
        <p:nvPicPr>
          <p:cNvPr id="2050" name="Picture 2" descr="http://resources1.news.com.au/images/2010/07/30/1225899/072421-teahupo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800600"/>
            <a:ext cx="4724400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475643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6512511" cy="1143000"/>
          </a:xfrm>
        </p:spPr>
        <p:txBody>
          <a:bodyPr/>
          <a:lstStyle/>
          <a:p>
            <a:pPr algn="l"/>
            <a:r>
              <a:rPr lang="en-US" dirty="0" smtClean="0"/>
              <a:t>The Wave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209800"/>
            <a:ext cx="6400800" cy="34747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Considered the world’s “heaviest” wave.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http://www.youtube.com/watch?v=pYQQtxb8wv0</a:t>
            </a:r>
            <a:endParaRPr lang="en-US" dirty="0" smtClean="0"/>
          </a:p>
          <a:p>
            <a:pPr>
              <a:buNone/>
            </a:pPr>
            <a:r>
              <a:rPr lang="en-US" sz="2000" dirty="0" smtClean="0">
                <a:hlinkClick r:id="rId3"/>
              </a:rPr>
              <a:t>http://www.youtube.com/watch?v=JfPYVYc0U3M</a:t>
            </a:r>
            <a:endParaRPr lang="en-US" sz="2000" dirty="0" smtClean="0"/>
          </a:p>
          <a:p>
            <a:r>
              <a:rPr lang="en-US" dirty="0" smtClean="0"/>
              <a:t>Face often 10 times larger then the back.</a:t>
            </a:r>
          </a:p>
          <a:p>
            <a:r>
              <a:rPr lang="en-US" dirty="0" smtClean="0"/>
              <a:t>Greater wave heights caused by more powerful swell.</a:t>
            </a:r>
            <a:endParaRPr lang="en-US" dirty="0"/>
          </a:p>
          <a:p>
            <a:pPr lvl="1"/>
            <a:r>
              <a:rPr lang="en-US" dirty="0" smtClean="0"/>
              <a:t>Under 6 feet 95% of the time.</a:t>
            </a:r>
          </a:p>
          <a:p>
            <a:r>
              <a:rPr lang="en-US" dirty="0" smtClean="0"/>
              <a:t>Best wind direction is from the NNE(offshore)</a:t>
            </a:r>
          </a:p>
          <a:p>
            <a:pPr lvl="1"/>
            <a:r>
              <a:rPr lang="en-US" dirty="0" smtClean="0"/>
              <a:t>occurs 36% of the time.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http://surferspath.mpora.com/wp-content/uploads/old_images/photographer-folios/jon-frank/Fanning,-Teahupo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152400"/>
            <a:ext cx="3048608" cy="2009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1504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6512511" cy="1143000"/>
          </a:xfrm>
        </p:spPr>
        <p:txBody>
          <a:bodyPr/>
          <a:lstStyle/>
          <a:p>
            <a:r>
              <a:rPr lang="en-US" dirty="0" smtClean="0"/>
              <a:t>Weather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600200" y="1905000"/>
            <a:ext cx="6400800" cy="4191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Summer months: November thru April </a:t>
            </a:r>
          </a:p>
          <a:p>
            <a:pPr lvl="1"/>
            <a:r>
              <a:rPr lang="en-US" dirty="0" smtClean="0"/>
              <a:t>Increased: Temperatures, precipitation, and </a:t>
            </a:r>
            <a:r>
              <a:rPr lang="en-US" dirty="0" smtClean="0"/>
              <a:t>humidity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Winter months: May thru October</a:t>
            </a:r>
          </a:p>
          <a:p>
            <a:pPr lvl="1"/>
            <a:r>
              <a:rPr lang="en-US" dirty="0" smtClean="0"/>
              <a:t>Decreased: Temperatures, precipitation, and </a:t>
            </a:r>
            <a:r>
              <a:rPr lang="en-US" dirty="0" smtClean="0"/>
              <a:t>humidity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Average air temperatures: 77-85</a:t>
            </a:r>
          </a:p>
          <a:p>
            <a:r>
              <a:rPr lang="en-US" dirty="0" smtClean="0"/>
              <a:t>Average water temperatures: 77-84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661697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85800"/>
            <a:ext cx="6512511" cy="1143000"/>
          </a:xfrm>
        </p:spPr>
        <p:txBody>
          <a:bodyPr/>
          <a:lstStyle/>
          <a:p>
            <a:r>
              <a:rPr lang="en-US" dirty="0" smtClean="0"/>
              <a:t>Weather Patterns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1981200"/>
            <a:ext cx="6400800" cy="4419600"/>
          </a:xfrm>
        </p:spPr>
        <p:txBody>
          <a:bodyPr>
            <a:normAutofit fontScale="77500" lnSpcReduction="20000"/>
          </a:bodyPr>
          <a:lstStyle/>
          <a:p>
            <a:r>
              <a:rPr lang="en-US" sz="2900" dirty="0" smtClean="0"/>
              <a:t>Seasonal Prevailing Winds</a:t>
            </a:r>
          </a:p>
          <a:p>
            <a:pPr lvl="1"/>
            <a:r>
              <a:rPr lang="en-US" sz="2900" dirty="0" smtClean="0"/>
              <a:t>NE trade winds dominate from January to April</a:t>
            </a:r>
          </a:p>
          <a:p>
            <a:pPr lvl="1"/>
            <a:r>
              <a:rPr lang="en-US" sz="2900" dirty="0" smtClean="0"/>
              <a:t>SE trade winds from May to August</a:t>
            </a:r>
          </a:p>
          <a:p>
            <a:pPr lvl="1"/>
            <a:r>
              <a:rPr lang="en-US" sz="2900" dirty="0" smtClean="0"/>
              <a:t>Easterlies from September to </a:t>
            </a:r>
            <a:r>
              <a:rPr lang="en-US" sz="2900" dirty="0" smtClean="0"/>
              <a:t>December</a:t>
            </a:r>
          </a:p>
          <a:p>
            <a:pPr lvl="1"/>
            <a:endParaRPr lang="en-US" sz="2900" dirty="0" smtClean="0"/>
          </a:p>
          <a:p>
            <a:r>
              <a:rPr lang="en-US" sz="2900" dirty="0" smtClean="0"/>
              <a:t>Chance of hurricanes during summer</a:t>
            </a:r>
          </a:p>
          <a:p>
            <a:r>
              <a:rPr lang="en-US" sz="2900" dirty="0" smtClean="0"/>
              <a:t>Offshore winds do not coincide with </a:t>
            </a:r>
            <a:r>
              <a:rPr lang="en-US" sz="2900" dirty="0" smtClean="0"/>
              <a:t>winter</a:t>
            </a:r>
          </a:p>
          <a:p>
            <a:endParaRPr lang="en-US" sz="2900" dirty="0" smtClean="0"/>
          </a:p>
          <a:p>
            <a:r>
              <a:rPr lang="en-US" sz="2900" dirty="0" smtClean="0"/>
              <a:t>Local weather patterns controlled by </a:t>
            </a:r>
            <a:r>
              <a:rPr lang="en-US" sz="2900" dirty="0" smtClean="0"/>
              <a:t>local</a:t>
            </a:r>
          </a:p>
          <a:p>
            <a:pPr>
              <a:buNone/>
            </a:pPr>
            <a:r>
              <a:rPr lang="en-US" sz="2900" dirty="0" smtClean="0"/>
              <a:t> </a:t>
            </a:r>
            <a:r>
              <a:rPr lang="en-US" sz="2900" dirty="0" smtClean="0"/>
              <a:t> </a:t>
            </a:r>
            <a:r>
              <a:rPr lang="en-US" sz="2900" dirty="0" smtClean="0"/>
              <a:t> </a:t>
            </a:r>
            <a:r>
              <a:rPr lang="en-US" sz="2900" dirty="0" smtClean="0"/>
              <a:t>topography</a:t>
            </a:r>
          </a:p>
          <a:p>
            <a:pPr lvl="1"/>
            <a:r>
              <a:rPr lang="en-US" sz="2900" dirty="0" smtClean="0"/>
              <a:t>Rainier on windward side of islands </a:t>
            </a:r>
          </a:p>
          <a:p>
            <a:pPr lvl="1"/>
            <a:endParaRPr lang="en-US" dirty="0" smtClean="0"/>
          </a:p>
        </p:txBody>
      </p:sp>
      <p:pic>
        <p:nvPicPr>
          <p:cNvPr id="7170" name="Picture 2" descr="File:Map prevailing winds on earth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33903" r="63000"/>
          <a:stretch>
            <a:fillRect/>
          </a:stretch>
        </p:blipFill>
        <p:spPr bwMode="auto">
          <a:xfrm>
            <a:off x="6324600" y="4648200"/>
            <a:ext cx="2819400" cy="2209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96200" y="3352800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Yellow = NE trades</a:t>
            </a:r>
          </a:p>
          <a:p>
            <a:r>
              <a:rPr lang="en-US" dirty="0" smtClean="0"/>
              <a:t>Brown=</a:t>
            </a:r>
          </a:p>
          <a:p>
            <a:r>
              <a:rPr lang="en-US" dirty="0" smtClean="0"/>
              <a:t>SE trades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1073</Words>
  <Application>Microsoft Office PowerPoint</Application>
  <PresentationFormat>On-screen Show (4:3)</PresentationFormat>
  <Paragraphs>150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Slipstream</vt:lpstr>
      <vt:lpstr>Teahupoo Surf Break  </vt:lpstr>
      <vt:lpstr>Geography</vt:lpstr>
      <vt:lpstr>Swell </vt:lpstr>
      <vt:lpstr>Bathymetric Effects</vt:lpstr>
      <vt:lpstr>Break</vt:lpstr>
      <vt:lpstr>Accessing the Surf Break</vt:lpstr>
      <vt:lpstr>The Wave</vt:lpstr>
      <vt:lpstr>Weather Patterns</vt:lpstr>
      <vt:lpstr>Weather Patterns (cont.)</vt:lpstr>
      <vt:lpstr>Travel Costs/Airlines </vt:lpstr>
      <vt:lpstr>Local Information</vt:lpstr>
      <vt:lpstr>Competitions at Teahupoo</vt:lpstr>
      <vt:lpstr>Type of board and other necessities for riding Teahupoo waves</vt:lpstr>
      <vt:lpstr>Wave Models</vt:lpstr>
      <vt:lpstr>Wave Models</vt:lpstr>
      <vt:lpstr>Waves Models</vt:lpstr>
      <vt:lpstr>Works Cited</vt:lpstr>
      <vt:lpstr>Works Cited</vt:lpstr>
      <vt:lpstr>Works Cited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Teahupoo Surf Break</dc:title>
  <dc:creator>goreckez</dc:creator>
  <cp:lastModifiedBy>Harry D'Ascenzo</cp:lastModifiedBy>
  <cp:revision>57</cp:revision>
  <dcterms:created xsi:type="dcterms:W3CDTF">2011-10-18T18:49:02Z</dcterms:created>
  <dcterms:modified xsi:type="dcterms:W3CDTF">2011-11-01T17:23:45Z</dcterms:modified>
</cp:coreProperties>
</file>